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4" autoAdjust="0"/>
  </p:normalViewPr>
  <p:slideViewPr>
    <p:cSldViewPr>
      <p:cViewPr varScale="1">
        <p:scale>
          <a:sx n="66" d="100"/>
          <a:sy n="66" d="100"/>
        </p:scale>
        <p:origin x="-5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2392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76C888F-B30A-4F36-8A49-3A96979AEE2B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E7E73F3-702E-46E3-9F3A-207231D2F8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E73F3-702E-46E3-9F3A-207231D2F85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BOTTOM OF PG 135</a:t>
            </a:r>
            <a:r>
              <a:rPr lang="en-US" baseline="0" dirty="0" smtClean="0"/>
              <a:t> – ROBERT’S RULES OF ORDER (BASIC PRINCIPLES)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E73F3-702E-46E3-9F3A-207231D2F85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 TO PG. 136 – TYPES OF SUBSIDIARY AND INCIDENTAL MOTIONS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E73F3-702E-46E3-9F3A-207231D2F85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</a:t>
            </a:r>
            <a:r>
              <a:rPr lang="en-US" baseline="0" dirty="0" smtClean="0"/>
              <a:t> PAGE 138 – FIGURE 5-2 MINUTES OF MEETING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E73F3-702E-46E3-9F3A-207231D2F85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PG 139 – FIGURE 5-3; PETITION FIGURE 5-4</a:t>
            </a:r>
            <a:r>
              <a:rPr lang="en-US" baseline="0" dirty="0" smtClean="0"/>
              <a:t> SAMPLE OF PETITION; CHECK POINT SECTION B – PG 140!!!!!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E73F3-702E-46E3-9F3A-207231D2F85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</a:t>
            </a:r>
            <a:r>
              <a:rPr lang="en-US" baseline="0" dirty="0" smtClean="0"/>
              <a:t> 142 – THESE ITEMS WERE ON MY TEST LAST YEAR!!!!!!!!  GOOD TO KNOW!!!!!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E73F3-702E-46E3-9F3A-207231D2F85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147 – TRANSPARENCIES – HARDLY USED ANY MORE!!!!!!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E73F3-702E-46E3-9F3A-207231D2F85F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</a:t>
            </a:r>
            <a:r>
              <a:rPr lang="en-US" baseline="0" dirty="0" smtClean="0"/>
              <a:t> POINT SECTION C!!!!!  PAGE 148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E73F3-702E-46E3-9F3A-207231D2F85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152</a:t>
            </a:r>
            <a:r>
              <a:rPr lang="en-US" baseline="0" dirty="0" smtClean="0"/>
              <a:t> – CHECK POINT D!!!!  FOR YOUR REVIEW NEXT!!!!!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E73F3-702E-46E3-9F3A-207231D2F85F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E73F3-702E-46E3-9F3A-207231D2F85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E73F3-702E-46E3-9F3A-207231D2F85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E73F3-702E-46E3-9F3A-207231D2F85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E73F3-702E-46E3-9F3A-207231D2F85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 POINT</a:t>
            </a:r>
            <a:r>
              <a:rPr lang="en-US" baseline="0" dirty="0" smtClean="0"/>
              <a:t> A HERE – PAGE 128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E73F3-702E-46E3-9F3A-207231D2F85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E73F3-702E-46E3-9F3A-207231D2F85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</a:t>
            </a:r>
            <a:r>
              <a:rPr lang="en-US" baseline="0" dirty="0" smtClean="0"/>
              <a:t> – FIGURE 5-1!  SEE PG 134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E73F3-702E-46E3-9F3A-207231D2F85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E73F3-702E-46E3-9F3A-207231D2F85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9DBD0-CC82-425D-8F0F-4591D4BD009B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937F-30AA-4FA8-8549-19885DF1B7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9DBD0-CC82-425D-8F0F-4591D4BD009B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937F-30AA-4FA8-8549-19885DF1B7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9DBD0-CC82-425D-8F0F-4591D4BD009B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937F-30AA-4FA8-8549-19885DF1B7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9DBD0-CC82-425D-8F0F-4591D4BD009B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937F-30AA-4FA8-8549-19885DF1B7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9DBD0-CC82-425D-8F0F-4591D4BD009B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937F-30AA-4FA8-8549-19885DF1B7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9DBD0-CC82-425D-8F0F-4591D4BD009B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937F-30AA-4FA8-8549-19885DF1B7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9DBD0-CC82-425D-8F0F-4591D4BD009B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937F-30AA-4FA8-8549-19885DF1B7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9DBD0-CC82-425D-8F0F-4591D4BD009B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937F-30AA-4FA8-8549-19885DF1B7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9DBD0-CC82-425D-8F0F-4591D4BD009B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937F-30AA-4FA8-8549-19885DF1B7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9DBD0-CC82-425D-8F0F-4591D4BD009B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8937F-30AA-4FA8-8549-19885DF1B7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9DBD0-CC82-425D-8F0F-4591D4BD009B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6C8937F-30AA-4FA8-8549-19885DF1B7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99DBD0-CC82-425D-8F0F-4591D4BD009B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C8937F-30AA-4FA8-8549-19885DF1B70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CHAPTER 5	- ADMINISTRATION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Verbal Communication:</a:t>
            </a:r>
          </a:p>
          <a:p>
            <a:pPr algn="ctr"/>
            <a:r>
              <a:rPr lang="en-US" dirty="0" smtClean="0"/>
              <a:t>Professional Communication Applications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 Meetings (cont’d)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Parliamentary Procedures</a:t>
            </a:r>
          </a:p>
          <a:p>
            <a:pPr lvl="2"/>
            <a:r>
              <a:rPr lang="en-US" dirty="0" smtClean="0"/>
              <a:t>Often defined as “common sense used in a gracious manner”</a:t>
            </a:r>
          </a:p>
          <a:p>
            <a:pPr lvl="2"/>
            <a:r>
              <a:rPr lang="en-US" dirty="0" smtClean="0"/>
              <a:t>Robert’s Rules of Order – serves as the basis for acceptable parliamentary procedures followed in formal meetings</a:t>
            </a:r>
          </a:p>
          <a:p>
            <a:pPr lvl="3"/>
            <a:r>
              <a:rPr lang="en-US" dirty="0" smtClean="0"/>
              <a:t>Business presented during the meeting for action must be introduced in form of MOTION and seconded</a:t>
            </a:r>
          </a:p>
          <a:p>
            <a:pPr lvl="3"/>
            <a:r>
              <a:rPr lang="en-US" dirty="0" smtClean="0"/>
              <a:t>FIVE TYPES OF MOTIONS: (1) main motion, (2) subsidiary motion, (3) incidental motion, (4) privileged motion and (5) unclassified motion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 Meetings (cont’d)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en-US" b="1" dirty="0" smtClean="0"/>
              <a:t>Main</a:t>
            </a:r>
            <a:r>
              <a:rPr lang="en-US" dirty="0" smtClean="0"/>
              <a:t> Motion – lowest precedence in rank; requires majority vote to pass</a:t>
            </a:r>
          </a:p>
          <a:p>
            <a:pPr lvl="3"/>
            <a:r>
              <a:rPr lang="en-US" b="1" dirty="0" smtClean="0"/>
              <a:t>Subsidiary</a:t>
            </a:r>
            <a:r>
              <a:rPr lang="en-US" dirty="0" smtClean="0"/>
              <a:t> Motion – assists, modifies or disposes of the “main” motion; </a:t>
            </a:r>
            <a:r>
              <a:rPr lang="en-US" dirty="0" err="1" smtClean="0"/>
              <a:t>supercedes</a:t>
            </a:r>
            <a:r>
              <a:rPr lang="en-US" dirty="0" smtClean="0"/>
              <a:t> the main motion and must be acted upon before group returns to main motion</a:t>
            </a:r>
          </a:p>
          <a:p>
            <a:pPr lvl="3"/>
            <a:r>
              <a:rPr lang="en-US" b="1" dirty="0" smtClean="0"/>
              <a:t>Incidental</a:t>
            </a:r>
            <a:r>
              <a:rPr lang="en-US" dirty="0" smtClean="0"/>
              <a:t> Motion – motions that arise from pending questions; introduced at any time</a:t>
            </a:r>
          </a:p>
          <a:p>
            <a:pPr lvl="3"/>
            <a:r>
              <a:rPr lang="en-US" b="1" dirty="0" smtClean="0"/>
              <a:t>Privileged</a:t>
            </a:r>
            <a:r>
              <a:rPr lang="en-US" dirty="0" smtClean="0"/>
              <a:t> Motion – called “convenience” motions as they affect the comfort of the members of the group (recess; adjourn; set next meeting time, etc.)</a:t>
            </a:r>
          </a:p>
          <a:p>
            <a:pPr lvl="3"/>
            <a:r>
              <a:rPr lang="en-US" b="1" dirty="0" smtClean="0"/>
              <a:t>Unclassified</a:t>
            </a:r>
            <a:r>
              <a:rPr lang="en-US" dirty="0" smtClean="0"/>
              <a:t> Motion – appropriate but cannot be classified into the other categories (take a motion from the table; reconsider a motion; rescind decision on motion)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 Meetings (cont’d)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en-US" dirty="0" smtClean="0"/>
              <a:t>Quorum – required number of voting members who must be present to transact business (stated in bylaws of the organization)</a:t>
            </a:r>
          </a:p>
          <a:p>
            <a:pPr lvl="2"/>
            <a:r>
              <a:rPr lang="en-US" dirty="0" smtClean="0"/>
              <a:t>Preparing Minutes</a:t>
            </a:r>
          </a:p>
          <a:p>
            <a:pPr lvl="3"/>
            <a:r>
              <a:rPr lang="en-US" dirty="0" smtClean="0"/>
              <a:t>Official report of the meeting which summarize the business transacted at the meeting</a:t>
            </a:r>
          </a:p>
          <a:p>
            <a:pPr lvl="3"/>
            <a:r>
              <a:rPr lang="en-US" dirty="0" smtClean="0"/>
              <a:t>Must be accurately reported by the secretary, approved by the presiding officer before they are finalized, printed and distributed</a:t>
            </a:r>
          </a:p>
          <a:p>
            <a:pPr lvl="2"/>
            <a:r>
              <a:rPr lang="en-US" dirty="0" smtClean="0"/>
              <a:t>Preparing Resolutions and Petitions</a:t>
            </a:r>
          </a:p>
          <a:p>
            <a:pPr lvl="3"/>
            <a:r>
              <a:rPr lang="en-US" dirty="0" smtClean="0"/>
              <a:t>Resolution = formal expression of appreciation, congratulations, or sympathy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 Meetings (cont’d)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en-US" dirty="0" smtClean="0"/>
              <a:t>Petition &amp; Resolution</a:t>
            </a:r>
          </a:p>
          <a:p>
            <a:pPr lvl="4"/>
            <a:r>
              <a:rPr lang="en-US" dirty="0" smtClean="0"/>
              <a:t>Petition = formal statement of reasons for introducing and asking for a specific action to be taken</a:t>
            </a:r>
          </a:p>
          <a:p>
            <a:pPr lvl="4"/>
            <a:r>
              <a:rPr lang="en-US" dirty="0" smtClean="0"/>
              <a:t>Requires advance preparation</a:t>
            </a:r>
          </a:p>
          <a:p>
            <a:pPr lvl="4"/>
            <a:r>
              <a:rPr lang="en-US" dirty="0" smtClean="0"/>
              <a:t>May be presented orally or in writing (more effective in writing)</a:t>
            </a:r>
          </a:p>
          <a:p>
            <a:pPr lvl="4"/>
            <a:r>
              <a:rPr lang="en-US" dirty="0" smtClean="0"/>
              <a:t>Language is more formal in Resolution than Petition – WHEREAS; RESOLVED</a:t>
            </a:r>
          </a:p>
          <a:p>
            <a:pPr lvl="4"/>
            <a:endParaRPr lang="en-US" dirty="0" smtClean="0"/>
          </a:p>
          <a:p>
            <a:pPr lvl="4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 Professional 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	Preliminary Planning – ask questions!</a:t>
            </a:r>
          </a:p>
          <a:p>
            <a:pPr lvl="2"/>
            <a:r>
              <a:rPr lang="en-US" dirty="0" smtClean="0"/>
              <a:t>Who is audience?</a:t>
            </a:r>
          </a:p>
          <a:p>
            <a:pPr lvl="2"/>
            <a:r>
              <a:rPr lang="en-US" dirty="0" smtClean="0"/>
              <a:t>What is topic? What topic is appropriate for group?</a:t>
            </a:r>
          </a:p>
          <a:p>
            <a:pPr lvl="2"/>
            <a:r>
              <a:rPr lang="en-US" dirty="0" smtClean="0"/>
              <a:t>How long should it be?</a:t>
            </a:r>
          </a:p>
          <a:p>
            <a:pPr lvl="2"/>
            <a:r>
              <a:rPr lang="en-US" dirty="0" smtClean="0"/>
              <a:t>What technology will be available?</a:t>
            </a:r>
          </a:p>
          <a:p>
            <a:pPr lvl="2"/>
            <a:r>
              <a:rPr lang="en-US" dirty="0" smtClean="0"/>
              <a:t>Research on topic may begin after questions are answered</a:t>
            </a:r>
          </a:p>
          <a:p>
            <a:r>
              <a:rPr lang="en-US" dirty="0" smtClean="0"/>
              <a:t>2.	Preparing the Presentation</a:t>
            </a:r>
          </a:p>
          <a:p>
            <a:pPr lvl="2"/>
            <a:r>
              <a:rPr lang="en-US" dirty="0" smtClean="0"/>
              <a:t>Background research completed, then writing begins</a:t>
            </a:r>
          </a:p>
          <a:p>
            <a:pPr lvl="2"/>
            <a:r>
              <a:rPr lang="en-US" dirty="0" smtClean="0"/>
              <a:t>Presentation outline – topical, phrase or sentence outline</a:t>
            </a:r>
          </a:p>
          <a:p>
            <a:pPr lvl="2"/>
            <a:r>
              <a:rPr lang="en-US" dirty="0" smtClean="0"/>
              <a:t>Content of the presentation – THREE STEP PROCESS!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C. Professional Presentations (cont’d)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b="1" dirty="0" smtClean="0"/>
              <a:t>Three-Step Process</a:t>
            </a:r>
            <a:r>
              <a:rPr lang="en-US" dirty="0" smtClean="0"/>
              <a:t>:</a:t>
            </a:r>
          </a:p>
          <a:p>
            <a:pPr lvl="3"/>
            <a:r>
              <a:rPr lang="en-US" b="1" dirty="0" smtClean="0"/>
              <a:t>First</a:t>
            </a:r>
            <a:r>
              <a:rPr lang="en-US" dirty="0" smtClean="0"/>
              <a:t>, tell listeners what you are going to say (introduction)</a:t>
            </a:r>
          </a:p>
          <a:p>
            <a:pPr lvl="3"/>
            <a:r>
              <a:rPr lang="en-US" b="1" dirty="0" smtClean="0"/>
              <a:t>Next</a:t>
            </a:r>
            <a:r>
              <a:rPr lang="en-US" dirty="0" smtClean="0"/>
              <a:t>, tell the listeners what you are talking about (body of presentation)</a:t>
            </a:r>
          </a:p>
          <a:p>
            <a:pPr lvl="3"/>
            <a:r>
              <a:rPr lang="en-US" b="1" dirty="0" smtClean="0"/>
              <a:t>Lastly</a:t>
            </a:r>
            <a:r>
              <a:rPr lang="en-US" dirty="0" smtClean="0"/>
              <a:t>, tell them what you have just said (conclusion and closing)</a:t>
            </a:r>
          </a:p>
          <a:p>
            <a:pPr lvl="2"/>
            <a:r>
              <a:rPr lang="en-US" dirty="0" smtClean="0"/>
              <a:t>INTRODUCTION = sets the stage for what follows! Should be short and to the point but important in attention getting!</a:t>
            </a:r>
          </a:p>
          <a:p>
            <a:pPr lvl="3"/>
            <a:r>
              <a:rPr lang="en-US" dirty="0" smtClean="0"/>
              <a:t>Capture the listeners’ attention</a:t>
            </a:r>
          </a:p>
          <a:p>
            <a:pPr lvl="3"/>
            <a:r>
              <a:rPr lang="en-US" dirty="0" smtClean="0"/>
              <a:t>Get the listeners involved in the topic</a:t>
            </a:r>
          </a:p>
          <a:p>
            <a:pPr lvl="3"/>
            <a:r>
              <a:rPr lang="en-US" dirty="0" smtClean="0"/>
              <a:t>Establish your credibility as a speaker for this topic</a:t>
            </a:r>
          </a:p>
          <a:p>
            <a:pPr lvl="3"/>
            <a:r>
              <a:rPr lang="en-US" dirty="0" smtClean="0"/>
              <a:t>Preview the main points to be presented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C. Professional Presentations (cont’d)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en-US" dirty="0" smtClean="0"/>
              <a:t>Body of Presentation – focus on only a FEW main points (two – four)</a:t>
            </a:r>
          </a:p>
          <a:p>
            <a:pPr lvl="4"/>
            <a:r>
              <a:rPr lang="en-US" dirty="0" smtClean="0"/>
              <a:t>Main ideas can be structured according to these elements:</a:t>
            </a:r>
          </a:p>
          <a:p>
            <a:pPr lvl="5"/>
            <a:r>
              <a:rPr lang="en-US" dirty="0" smtClean="0"/>
              <a:t>Time</a:t>
            </a:r>
          </a:p>
          <a:p>
            <a:pPr lvl="5"/>
            <a:r>
              <a:rPr lang="en-US" dirty="0" smtClean="0"/>
              <a:t>Components</a:t>
            </a:r>
          </a:p>
          <a:p>
            <a:pPr lvl="5"/>
            <a:r>
              <a:rPr lang="en-US" dirty="0" smtClean="0"/>
              <a:t>Importance (most to least)</a:t>
            </a:r>
          </a:p>
          <a:p>
            <a:pPr lvl="5"/>
            <a:r>
              <a:rPr lang="en-US" dirty="0" smtClean="0"/>
              <a:t>Criteria (comparisons and contrast)</a:t>
            </a:r>
          </a:p>
          <a:p>
            <a:pPr lvl="5"/>
            <a:r>
              <a:rPr lang="en-US" dirty="0" smtClean="0"/>
              <a:t>Problems and solutions</a:t>
            </a:r>
          </a:p>
          <a:p>
            <a:pPr lvl="5"/>
            <a:r>
              <a:rPr lang="en-US" dirty="0" smtClean="0"/>
              <a:t>Pros and cons</a:t>
            </a:r>
          </a:p>
          <a:p>
            <a:pPr lvl="4"/>
            <a:r>
              <a:rPr lang="en-US" dirty="0" smtClean="0"/>
              <a:t>Closing Remarks – will be remembered more than some of the content of the presentation; summarize the main points of the presentation!  DON’T SAY “WELL, THAT’S IT!”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C. Professional Presentations (cont’d)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Format for the Presentation</a:t>
            </a:r>
          </a:p>
          <a:p>
            <a:pPr lvl="3"/>
            <a:r>
              <a:rPr lang="en-US" dirty="0" smtClean="0"/>
              <a:t>Spacing – usually double spaced; triple space between paragraphs</a:t>
            </a:r>
          </a:p>
          <a:p>
            <a:pPr lvl="3"/>
            <a:r>
              <a:rPr lang="en-US" dirty="0" smtClean="0"/>
              <a:t>Font – 12 to 14-point; easier to read</a:t>
            </a:r>
          </a:p>
          <a:p>
            <a:pPr lvl="3"/>
            <a:r>
              <a:rPr lang="en-US" dirty="0" smtClean="0"/>
              <a:t>Accuracy of text – proofread!!!!!</a:t>
            </a:r>
          </a:p>
          <a:p>
            <a:pPr lvl="3"/>
            <a:r>
              <a:rPr lang="en-US" dirty="0" smtClean="0"/>
              <a:t>Copies of presentation should be available in quantity for audience</a:t>
            </a:r>
          </a:p>
          <a:p>
            <a:pPr lvl="3"/>
            <a:r>
              <a:rPr lang="en-US" dirty="0" smtClean="0"/>
              <a:t>Visual aids – Power Point (presentation software program)</a:t>
            </a:r>
          </a:p>
          <a:p>
            <a:pPr lvl="4"/>
            <a:r>
              <a:rPr lang="en-US" dirty="0" smtClean="0"/>
              <a:t>Templates</a:t>
            </a:r>
          </a:p>
          <a:p>
            <a:pPr lvl="4"/>
            <a:r>
              <a:rPr lang="en-US" dirty="0" smtClean="0"/>
              <a:t>Slide layout</a:t>
            </a:r>
          </a:p>
          <a:p>
            <a:pPr lvl="4"/>
            <a:r>
              <a:rPr lang="en-US" dirty="0" smtClean="0"/>
              <a:t>Multimedia effects (sound, short clips, graphics)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C. Professional Presentations (cont’d)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en-US" dirty="0" smtClean="0"/>
              <a:t>Handouts with notes – great for conference participants to follow along and take home afterwards</a:t>
            </a:r>
          </a:p>
          <a:p>
            <a:pPr lvl="3"/>
            <a:r>
              <a:rPr lang="en-US" dirty="0" smtClean="0"/>
              <a:t>Speaker’s Notes – meant only for Speaker’s use; slides on paper with notes below</a:t>
            </a:r>
          </a:p>
          <a:p>
            <a:pPr lvl="3"/>
            <a:r>
              <a:rPr lang="en-US" dirty="0" smtClean="0"/>
              <a:t>Do’s and don’ts to keep in mind </a:t>
            </a:r>
          </a:p>
          <a:p>
            <a:pPr lvl="5"/>
            <a:r>
              <a:rPr lang="en-US" dirty="0" smtClean="0"/>
              <a:t>Don’t put too many words on a slide</a:t>
            </a:r>
          </a:p>
          <a:p>
            <a:pPr lvl="5"/>
            <a:r>
              <a:rPr lang="en-US" dirty="0" smtClean="0"/>
              <a:t>Don’t use dark colors that make it difficult to read</a:t>
            </a:r>
          </a:p>
          <a:p>
            <a:pPr lvl="5"/>
            <a:r>
              <a:rPr lang="en-US" dirty="0" smtClean="0"/>
              <a:t>DO PROOFREAD!</a:t>
            </a:r>
          </a:p>
          <a:p>
            <a:pPr lvl="2"/>
            <a:r>
              <a:rPr lang="en-US" dirty="0" smtClean="0"/>
              <a:t>Electronic Blackboards – device used with teleconferences to transmit visuals to other locations</a:t>
            </a:r>
          </a:p>
          <a:p>
            <a:pPr lvl="4"/>
            <a:r>
              <a:rPr lang="en-US" dirty="0" smtClean="0"/>
              <a:t>Consists of pressure-sensitive blackboard, microphone and speaker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C. Professional Presentations (cont’d)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Delivery and Follow Up</a:t>
            </a:r>
          </a:p>
          <a:p>
            <a:pPr lvl="3"/>
            <a:r>
              <a:rPr lang="en-US" dirty="0" smtClean="0"/>
              <a:t>Memorize key points!</a:t>
            </a:r>
          </a:p>
          <a:p>
            <a:pPr lvl="3"/>
            <a:r>
              <a:rPr lang="en-US" dirty="0" smtClean="0"/>
              <a:t>Thorough knowledge of topic</a:t>
            </a:r>
          </a:p>
          <a:p>
            <a:pPr lvl="3"/>
            <a:r>
              <a:rPr lang="en-US" dirty="0" smtClean="0"/>
              <a:t>Practice makes Perfect!</a:t>
            </a:r>
          </a:p>
          <a:p>
            <a:pPr lvl="3"/>
            <a:r>
              <a:rPr lang="en-US" dirty="0" smtClean="0"/>
              <a:t>Speak at a normal rate</a:t>
            </a:r>
          </a:p>
          <a:p>
            <a:pPr lvl="3"/>
            <a:r>
              <a:rPr lang="en-US" dirty="0" smtClean="0"/>
              <a:t>Focus on visuals – try not to read the visuals to the audience!</a:t>
            </a:r>
          </a:p>
          <a:p>
            <a:pPr lvl="3"/>
            <a:r>
              <a:rPr lang="en-US" dirty="0" smtClean="0"/>
              <a:t>ENCOURAGE QUESTIONS FROM AUDIENCE!</a:t>
            </a:r>
          </a:p>
          <a:p>
            <a:pPr lvl="4"/>
            <a:r>
              <a:rPr lang="en-US" dirty="0" smtClean="0"/>
              <a:t>Repeat the question for everyone</a:t>
            </a:r>
          </a:p>
          <a:p>
            <a:pPr lvl="4"/>
            <a:r>
              <a:rPr lang="en-US" dirty="0" smtClean="0"/>
              <a:t>Follow with your best response – NOT “Yes, but . . .”</a:t>
            </a:r>
          </a:p>
          <a:p>
            <a:pPr lvl="4"/>
            <a:r>
              <a:rPr lang="en-US" dirty="0" smtClean="0"/>
              <a:t>CLOSE YOUR PRESENTATION WITH SUMMARIZING MAIN POINTS AND LEAVE AUDIENCE WITH A COURTEOUS CLOSING THOUGHT!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Managers tend to spend more than one-third of their time in meetings each week</a:t>
            </a:r>
          </a:p>
          <a:p>
            <a:r>
              <a:rPr lang="en-US" dirty="0" smtClean="0"/>
              <a:t>As much as 15 percent of human resource budgets is spent directly on meetings</a:t>
            </a:r>
          </a:p>
          <a:p>
            <a:r>
              <a:rPr lang="en-US" dirty="0" smtClean="0"/>
              <a:t>FACE-TO-FACE meetings are still seen as the primary form of communication within the office</a:t>
            </a:r>
          </a:p>
          <a:p>
            <a:r>
              <a:rPr lang="en-US" dirty="0" smtClean="0"/>
              <a:t>Professional communication is also affected by the diversity of today’s workforce – international nature of business affects the language and cultural needs of organizations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D. Communicating in the Diverse Workplace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1.	Cultural Differences – strategies oriented toward 	addressing cultural differences provide a broader basis 	for improved business communication</a:t>
            </a:r>
          </a:p>
          <a:p>
            <a:pPr lvl="3"/>
            <a:r>
              <a:rPr lang="en-US" dirty="0" smtClean="0"/>
              <a:t>Awareness</a:t>
            </a:r>
          </a:p>
          <a:p>
            <a:pPr lvl="3"/>
            <a:r>
              <a:rPr lang="en-US" dirty="0" smtClean="0"/>
              <a:t>Sensitivity</a:t>
            </a:r>
          </a:p>
          <a:p>
            <a:pPr lvl="3"/>
            <a:r>
              <a:rPr lang="en-US" dirty="0" smtClean="0"/>
              <a:t>Openness</a:t>
            </a:r>
          </a:p>
          <a:p>
            <a:pPr lvl="3"/>
            <a:r>
              <a:rPr lang="en-US" dirty="0" smtClean="0"/>
              <a:t>Respect</a:t>
            </a:r>
          </a:p>
          <a:p>
            <a:pPr lvl="3"/>
            <a:r>
              <a:rPr lang="en-US" dirty="0" smtClean="0"/>
              <a:t>Collaboration</a:t>
            </a:r>
          </a:p>
          <a:p>
            <a:pPr lvl="3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D. Communicating in the Diverse Workplace (cont’d)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en-US" dirty="0" smtClean="0"/>
              <a:t>AWARENESS</a:t>
            </a:r>
          </a:p>
          <a:p>
            <a:pPr lvl="5"/>
            <a:r>
              <a:rPr lang="en-US" dirty="0" smtClean="0"/>
              <a:t>Attempt to understand the backgrounds of people as you work and communicate with them</a:t>
            </a:r>
          </a:p>
          <a:p>
            <a:pPr lvl="5"/>
            <a:r>
              <a:rPr lang="en-US" dirty="0" smtClean="0"/>
              <a:t>Using the “you” attitude in communications demonstrates awareness of the importance of the other person</a:t>
            </a:r>
          </a:p>
          <a:p>
            <a:pPr lvl="3"/>
            <a:r>
              <a:rPr lang="en-US" dirty="0" smtClean="0"/>
              <a:t>SENSITIVITY</a:t>
            </a:r>
          </a:p>
          <a:p>
            <a:pPr lvl="5"/>
            <a:r>
              <a:rPr lang="en-US" dirty="0" smtClean="0"/>
              <a:t>Listen empathetically and use feedback to reinforce accurate understanding</a:t>
            </a:r>
          </a:p>
          <a:p>
            <a:pPr lvl="5"/>
            <a:r>
              <a:rPr lang="en-US" dirty="0" smtClean="0"/>
              <a:t>Be sensitive to other people – who they are and where they are coming from</a:t>
            </a:r>
          </a:p>
          <a:p>
            <a:pPr lvl="3"/>
            <a:r>
              <a:rPr lang="en-US" dirty="0" smtClean="0"/>
              <a:t>OPENNESS</a:t>
            </a:r>
          </a:p>
          <a:p>
            <a:pPr lvl="5"/>
            <a:r>
              <a:rPr lang="en-US" dirty="0" smtClean="0"/>
              <a:t>Be open to innovative ideas which bring new opportunities and knowledge to the communication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D. Communicating in the Diverse Workplace (cont’d)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	Adapting Communication to Intercultural 	Audiences</a:t>
            </a:r>
          </a:p>
          <a:p>
            <a:pPr lvl="1"/>
            <a:r>
              <a:rPr lang="en-US" dirty="0" smtClean="0"/>
              <a:t>Nonverbal communication – nonverbal behavior (body language, eye contact, facial expression, posture, gestures) </a:t>
            </a:r>
          </a:p>
          <a:p>
            <a:pPr lvl="3"/>
            <a:r>
              <a:rPr lang="en-US" dirty="0" smtClean="0"/>
              <a:t>Nonverbal messages convey meaning to the receiver</a:t>
            </a:r>
          </a:p>
          <a:p>
            <a:pPr lvl="3"/>
            <a:r>
              <a:rPr lang="en-US" dirty="0" smtClean="0"/>
              <a:t>People interpret physical gestures differently in different cultures</a:t>
            </a:r>
          </a:p>
          <a:p>
            <a:pPr lvl="3"/>
            <a:r>
              <a:rPr lang="en-US" dirty="0" smtClean="0"/>
              <a:t>Use specific and concrete words to provide feedback</a:t>
            </a:r>
          </a:p>
          <a:p>
            <a:pPr lvl="3"/>
            <a:r>
              <a:rPr lang="en-US" dirty="0" smtClean="0"/>
              <a:t>Be nonjudgmental </a:t>
            </a:r>
          </a:p>
          <a:p>
            <a:pPr lvl="3"/>
            <a:r>
              <a:rPr lang="en-US" dirty="0" smtClean="0"/>
              <a:t>Be supportive – nod of the head, facial expressions, eye contact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D. Communicating in the Diverse Workplace (cont’d)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en-US" dirty="0" smtClean="0"/>
              <a:t>Using “please”, “thank you”, “yes” and “no” – more helpful than physical gestures in establishing rapport</a:t>
            </a:r>
          </a:p>
          <a:p>
            <a:pPr lvl="3"/>
            <a:r>
              <a:rPr lang="en-US" dirty="0" smtClean="0"/>
              <a:t>Oral messages</a:t>
            </a:r>
          </a:p>
          <a:p>
            <a:pPr lvl="4"/>
            <a:r>
              <a:rPr lang="en-US" dirty="0" smtClean="0"/>
              <a:t>Use short sentences to express ideas</a:t>
            </a:r>
          </a:p>
          <a:p>
            <a:pPr lvl="4"/>
            <a:r>
              <a:rPr lang="en-US" dirty="0" smtClean="0"/>
              <a:t>Avoid puns, slang and </a:t>
            </a:r>
            <a:r>
              <a:rPr lang="en-US" b="1" dirty="0" smtClean="0"/>
              <a:t>jargon</a:t>
            </a:r>
            <a:r>
              <a:rPr lang="en-US" dirty="0" smtClean="0"/>
              <a:t> (defined as technical language pertinent to a specific profession or group)</a:t>
            </a:r>
          </a:p>
          <a:p>
            <a:pPr lvl="4"/>
            <a:r>
              <a:rPr lang="en-US" dirty="0" smtClean="0"/>
              <a:t>Observe nonverbal cues</a:t>
            </a:r>
          </a:p>
          <a:p>
            <a:pPr lvl="4"/>
            <a:r>
              <a:rPr lang="en-US" dirty="0" smtClean="0"/>
              <a:t>Smiling as you speak – perhaps the most useful form of communication</a:t>
            </a:r>
          </a:p>
          <a:p>
            <a:pPr lvl="4"/>
            <a:r>
              <a:rPr lang="en-US" dirty="0" smtClean="0"/>
              <a:t>Pause frequently to check for feedback and comprehension</a:t>
            </a:r>
          </a:p>
          <a:p>
            <a:pPr lvl="4"/>
            <a:r>
              <a:rPr lang="en-US" b="1" i="1" dirty="0" smtClean="0"/>
              <a:t>In some cultures, the oral agreement is considered stronger than the written one!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D. Communicating in the Diverse Workplace (cont’d)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en-US" dirty="0" smtClean="0"/>
              <a:t>Intercultural Ethics</a:t>
            </a:r>
          </a:p>
          <a:p>
            <a:pPr lvl="4"/>
            <a:r>
              <a:rPr lang="en-US" dirty="0" smtClean="0"/>
              <a:t>Business ethics not always the same with other cultures</a:t>
            </a:r>
          </a:p>
          <a:p>
            <a:pPr lvl="4"/>
            <a:r>
              <a:rPr lang="en-US" dirty="0" smtClean="0"/>
              <a:t>Refuse to enter into business transactions that constitute a breach of your own ethics</a:t>
            </a:r>
          </a:p>
          <a:p>
            <a:pPr lvl="4"/>
            <a:r>
              <a:rPr lang="en-US" dirty="0" smtClean="0"/>
              <a:t>Customs – what is considered moral and practical</a:t>
            </a:r>
          </a:p>
          <a:p>
            <a:pPr lvl="4"/>
            <a:r>
              <a:rPr lang="en-US" dirty="0" smtClean="0"/>
              <a:t>Public service benefits vs. monetary contributions</a:t>
            </a:r>
          </a:p>
          <a:p>
            <a:pPr lvl="4"/>
            <a:r>
              <a:rPr lang="en-US" dirty="0" smtClean="0"/>
              <a:t>Conduct business as openly as possible</a:t>
            </a:r>
          </a:p>
          <a:p>
            <a:pPr lvl="4"/>
            <a:r>
              <a:rPr lang="en-US" dirty="0" smtClean="0"/>
              <a:t>Legal, ethical and sound business practices – choose these strategies!!!!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D. Communicating in the Diverse Workplace (cont’d)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	Diversity in the Domestic Workplace</a:t>
            </a:r>
          </a:p>
          <a:p>
            <a:pPr lvl="2"/>
            <a:r>
              <a:rPr lang="en-US" dirty="0" smtClean="0"/>
              <a:t>Diverse in terms of personal characteristics, physical abilities and employment opportunities</a:t>
            </a:r>
          </a:p>
          <a:p>
            <a:pPr lvl="3"/>
            <a:r>
              <a:rPr lang="en-US" dirty="0" smtClean="0"/>
              <a:t>Personal characteristics – age, race, religion, national origin, ethnicity – cannot be legally used in making employment decisions</a:t>
            </a:r>
          </a:p>
          <a:p>
            <a:pPr lvl="3"/>
            <a:r>
              <a:rPr lang="en-US" dirty="0" smtClean="0"/>
              <a:t>Physical ability – protected under ADA; businesses must revamp physical facilities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D. Communicating in the Diverse Workplace (cont’d)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en-US" dirty="0" smtClean="0"/>
              <a:t>Employment opportunities </a:t>
            </a:r>
          </a:p>
          <a:p>
            <a:pPr lvl="4"/>
            <a:r>
              <a:rPr lang="en-US" dirty="0" smtClean="0"/>
              <a:t>glass ceiling (invisible barrier to advancement to higher-level positions)</a:t>
            </a:r>
          </a:p>
          <a:p>
            <a:pPr lvl="5"/>
            <a:r>
              <a:rPr lang="en-US" dirty="0" smtClean="0"/>
              <a:t>Women, minorities, older employees</a:t>
            </a:r>
          </a:p>
          <a:p>
            <a:pPr lvl="3"/>
            <a:r>
              <a:rPr lang="en-US" dirty="0" smtClean="0"/>
              <a:t>Training and other accommodations needed to be sure that effective communication will assist a diverse workforce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A.  Conferences and Conventions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CONFERENCE = formal meeting of a group of people with a common purpose</a:t>
            </a:r>
          </a:p>
          <a:p>
            <a:pPr>
              <a:buNone/>
            </a:pPr>
            <a:r>
              <a:rPr lang="en-US" dirty="0" smtClean="0"/>
              <a:t>		Types:  Company-sponsored &amp; association - 			  sponsored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CONFERENCE = CONVENTION (SYNONYMOUS TERMS!)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A.  Conferences and Conventions (cont’d)	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	Types of Conferences</a:t>
            </a:r>
          </a:p>
          <a:p>
            <a:pPr lvl="2"/>
            <a:r>
              <a:rPr lang="en-US" dirty="0" smtClean="0"/>
              <a:t>a.  Company-sponsored conferences</a:t>
            </a:r>
          </a:p>
          <a:p>
            <a:pPr lvl="4"/>
            <a:r>
              <a:rPr lang="en-US" dirty="0" smtClean="0"/>
              <a:t>Purpose of discussing timely topics or training</a:t>
            </a:r>
          </a:p>
          <a:p>
            <a:pPr lvl="4"/>
            <a:r>
              <a:rPr lang="en-US" dirty="0" smtClean="0"/>
              <a:t>Might be sponsored only for company personnel (new product development, etc.)</a:t>
            </a:r>
          </a:p>
          <a:p>
            <a:pPr lvl="4"/>
            <a:r>
              <a:rPr lang="en-US" dirty="0" smtClean="0"/>
              <a:t>Might be sponsored for customers, stockholders, suppliers, or the community</a:t>
            </a:r>
          </a:p>
          <a:p>
            <a:pPr lvl="2"/>
            <a:r>
              <a:rPr lang="en-US" dirty="0" smtClean="0"/>
              <a:t>b.  Association-sponsored conventions</a:t>
            </a:r>
          </a:p>
          <a:p>
            <a:pPr lvl="4"/>
            <a:r>
              <a:rPr lang="en-US" dirty="0" smtClean="0"/>
              <a:t>Professional business associations sponsor annual conventions for primarily members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A.  Conferences and Conventions (cont’d)	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	Planning a Convention:</a:t>
            </a:r>
          </a:p>
          <a:p>
            <a:pPr lvl="3"/>
            <a:r>
              <a:rPr lang="en-US" dirty="0" smtClean="0"/>
              <a:t>Prior to the convention</a:t>
            </a:r>
          </a:p>
          <a:p>
            <a:pPr lvl="4"/>
            <a:r>
              <a:rPr lang="en-US" dirty="0" smtClean="0"/>
              <a:t>Coordinate plans with hotel/convention center (audio/visual equipment; meeting rooms, exhibit space)</a:t>
            </a:r>
          </a:p>
          <a:p>
            <a:pPr lvl="4"/>
            <a:r>
              <a:rPr lang="en-US" dirty="0" smtClean="0"/>
              <a:t>Food Service arrangements</a:t>
            </a:r>
          </a:p>
          <a:p>
            <a:pPr lvl="4"/>
            <a:r>
              <a:rPr lang="en-US" dirty="0" smtClean="0"/>
              <a:t>Reserving block of hotel rooms</a:t>
            </a:r>
          </a:p>
          <a:p>
            <a:pPr lvl="4"/>
            <a:r>
              <a:rPr lang="en-US" dirty="0" smtClean="0"/>
              <a:t>Convention Sponsor</a:t>
            </a:r>
          </a:p>
          <a:p>
            <a:pPr lvl="4"/>
            <a:r>
              <a:rPr lang="en-US" dirty="0" smtClean="0"/>
              <a:t>Planning the convention program</a:t>
            </a:r>
          </a:p>
          <a:p>
            <a:pPr lvl="3"/>
            <a:r>
              <a:rPr lang="en-US" dirty="0" smtClean="0"/>
              <a:t>During the Convention</a:t>
            </a:r>
          </a:p>
          <a:p>
            <a:pPr lvl="4"/>
            <a:r>
              <a:rPr lang="en-US" dirty="0" smtClean="0"/>
              <a:t>Participant registration</a:t>
            </a:r>
          </a:p>
          <a:p>
            <a:pPr lvl="4"/>
            <a:r>
              <a:rPr lang="en-US" dirty="0" smtClean="0"/>
              <a:t>Speakers and exhibitors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A.  Conferences and Conventions (cont’d)	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After the Convention:</a:t>
            </a:r>
          </a:p>
          <a:p>
            <a:pPr lvl="3"/>
            <a:r>
              <a:rPr lang="en-US" dirty="0" smtClean="0"/>
              <a:t>Financial reporting for the convention</a:t>
            </a:r>
          </a:p>
          <a:p>
            <a:pPr lvl="3"/>
            <a:r>
              <a:rPr lang="en-US" dirty="0" smtClean="0"/>
              <a:t>Follow-up correspondence</a:t>
            </a:r>
          </a:p>
          <a:p>
            <a:pPr lvl="3"/>
            <a:r>
              <a:rPr lang="en-US" dirty="0" smtClean="0"/>
              <a:t>Follow-up publications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 Meetings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1.	Planning and Organizing Meetings</a:t>
            </a:r>
          </a:p>
          <a:p>
            <a:pPr lvl="2"/>
            <a:r>
              <a:rPr lang="en-US" dirty="0" smtClean="0"/>
              <a:t>a.  Informal – informal discussion by a small number of people (2 – 5)</a:t>
            </a:r>
          </a:p>
          <a:p>
            <a:pPr lvl="3"/>
            <a:r>
              <a:rPr lang="en-US" dirty="0" smtClean="0"/>
              <a:t>Committee meeting </a:t>
            </a:r>
          </a:p>
          <a:p>
            <a:pPr lvl="4"/>
            <a:r>
              <a:rPr lang="en-US" dirty="0" smtClean="0"/>
              <a:t>Standing committee – appointed for a term</a:t>
            </a:r>
          </a:p>
          <a:p>
            <a:pPr lvl="4"/>
            <a:r>
              <a:rPr lang="en-US" dirty="0" smtClean="0"/>
              <a:t>Ad hoc committee – formed to investigate a particular event or problem (temporary appointment)</a:t>
            </a:r>
          </a:p>
          <a:p>
            <a:pPr lvl="3"/>
            <a:r>
              <a:rPr lang="en-US" dirty="0" smtClean="0"/>
              <a:t>Office meeting</a:t>
            </a:r>
          </a:p>
          <a:p>
            <a:pPr lvl="2"/>
            <a:r>
              <a:rPr lang="en-US" dirty="0" smtClean="0"/>
              <a:t>b.  Formal – planned in advance with an agenda</a:t>
            </a:r>
          </a:p>
          <a:p>
            <a:pPr lvl="4"/>
            <a:r>
              <a:rPr lang="en-US" dirty="0" smtClean="0"/>
              <a:t>In house</a:t>
            </a:r>
          </a:p>
          <a:p>
            <a:pPr lvl="4"/>
            <a:r>
              <a:rPr lang="en-US" dirty="0" smtClean="0"/>
              <a:t>Out of town</a:t>
            </a:r>
          </a:p>
          <a:p>
            <a:pPr lvl="4"/>
            <a:r>
              <a:rPr lang="en-US" dirty="0" smtClean="0"/>
              <a:t>Conferencing (teleconference, videoconference, data conference)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 Meetings (cont’d)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2.	  Arranging Meetings (always ahead of time)</a:t>
            </a:r>
          </a:p>
          <a:p>
            <a:pPr lvl="3"/>
            <a:r>
              <a:rPr lang="en-US" dirty="0" smtClean="0"/>
              <a:t>Selecting date/time via electronic calendars (GroupWise, Outlook)</a:t>
            </a:r>
          </a:p>
          <a:p>
            <a:pPr lvl="3"/>
            <a:r>
              <a:rPr lang="en-US" dirty="0" smtClean="0"/>
              <a:t>Notifying participants</a:t>
            </a:r>
          </a:p>
          <a:p>
            <a:pPr lvl="4"/>
            <a:r>
              <a:rPr lang="en-US" dirty="0" smtClean="0"/>
              <a:t>Via telephone</a:t>
            </a:r>
          </a:p>
          <a:p>
            <a:pPr lvl="4"/>
            <a:r>
              <a:rPr lang="en-US" dirty="0" smtClean="0"/>
              <a:t>Electronic mail</a:t>
            </a:r>
          </a:p>
          <a:p>
            <a:pPr lvl="4"/>
            <a:r>
              <a:rPr lang="en-US" dirty="0" smtClean="0"/>
              <a:t>Follow up letter or memo</a:t>
            </a:r>
          </a:p>
          <a:p>
            <a:pPr lvl="4"/>
            <a:r>
              <a:rPr lang="en-US" dirty="0" smtClean="0"/>
              <a:t>Telephone follow up</a:t>
            </a:r>
          </a:p>
          <a:p>
            <a:pPr lvl="3"/>
            <a:r>
              <a:rPr lang="en-US" dirty="0" smtClean="0"/>
              <a:t>Attendees</a:t>
            </a:r>
          </a:p>
          <a:p>
            <a:pPr lvl="3"/>
            <a:r>
              <a:rPr lang="en-US" dirty="0" smtClean="0"/>
              <a:t>Meeting materials</a:t>
            </a:r>
          </a:p>
          <a:p>
            <a:pPr lvl="3"/>
            <a:r>
              <a:rPr lang="en-US" dirty="0" smtClean="0"/>
              <a:t>Agenda – list of items of business to be covered during the meeting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 Meetings (cont’d)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3.  Conducting Meetings</a:t>
            </a:r>
          </a:p>
          <a:p>
            <a:pPr lvl="3"/>
            <a:r>
              <a:rPr lang="en-US" dirty="0" smtClean="0"/>
              <a:t>Expeditiously</a:t>
            </a:r>
          </a:p>
          <a:p>
            <a:pPr lvl="3"/>
            <a:r>
              <a:rPr lang="en-US" dirty="0" smtClean="0"/>
              <a:t>Use of Parliamentary Procedures establishes a routine for conducting the meeting in an efficient, orderly manner</a:t>
            </a:r>
          </a:p>
          <a:p>
            <a:pPr lvl="3"/>
            <a:r>
              <a:rPr lang="en-US" dirty="0" smtClean="0"/>
              <a:t>Distribution of agenda and handout materials (1 or 2 days prior to the meeting!)</a:t>
            </a:r>
          </a:p>
          <a:p>
            <a:pPr lvl="3"/>
            <a:r>
              <a:rPr lang="en-US" dirty="0" smtClean="0"/>
              <a:t>START ON TIME!</a:t>
            </a:r>
          </a:p>
          <a:p>
            <a:pPr lvl="3"/>
            <a:r>
              <a:rPr lang="en-US" dirty="0" smtClean="0"/>
              <a:t>Items NOT on the Agenda should NOT be discussed!</a:t>
            </a:r>
          </a:p>
          <a:p>
            <a:pPr lvl="3"/>
            <a:r>
              <a:rPr lang="en-US" dirty="0" smtClean="0"/>
              <a:t>Chairperson acts as facilitator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189</TotalTime>
  <Words>1444</Words>
  <Application>Microsoft Office PowerPoint</Application>
  <PresentationFormat>On-screen Show (4:3)</PresentationFormat>
  <Paragraphs>232</Paragraphs>
  <Slides>26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Flow</vt:lpstr>
      <vt:lpstr>CHAPTER 5 - ADMINISTRATION</vt:lpstr>
      <vt:lpstr>OVERVIEW</vt:lpstr>
      <vt:lpstr>A.  Conferences and Conventions</vt:lpstr>
      <vt:lpstr>A.  Conferences and Conventions (cont’d) </vt:lpstr>
      <vt:lpstr>A.  Conferences and Conventions (cont’d) </vt:lpstr>
      <vt:lpstr>A.  Conferences and Conventions (cont’d) </vt:lpstr>
      <vt:lpstr>B.  Meetings </vt:lpstr>
      <vt:lpstr>B.  Meetings (cont’d) </vt:lpstr>
      <vt:lpstr>B.  Meetings (cont’d) </vt:lpstr>
      <vt:lpstr>B.  Meetings (cont’d) </vt:lpstr>
      <vt:lpstr>B.  Meetings (cont’d) </vt:lpstr>
      <vt:lpstr>B.  Meetings (cont’d) </vt:lpstr>
      <vt:lpstr>B.  Meetings (cont’d) </vt:lpstr>
      <vt:lpstr>C. Professional Presentations</vt:lpstr>
      <vt:lpstr>C. Professional Presentations (cont’d)</vt:lpstr>
      <vt:lpstr>C. Professional Presentations (cont’d)</vt:lpstr>
      <vt:lpstr>C. Professional Presentations (cont’d)</vt:lpstr>
      <vt:lpstr>C. Professional Presentations (cont’d)</vt:lpstr>
      <vt:lpstr>C. Professional Presentations (cont’d)</vt:lpstr>
      <vt:lpstr>D. Communicating in the Diverse Workplace</vt:lpstr>
      <vt:lpstr>D. Communicating in the Diverse Workplace (cont’d)</vt:lpstr>
      <vt:lpstr>D. Communicating in the Diverse Workplace (cont’d)</vt:lpstr>
      <vt:lpstr>D. Communicating in the Diverse Workplace (cont’d)</vt:lpstr>
      <vt:lpstr>D. Communicating in the Diverse Workplace (cont’d)</vt:lpstr>
      <vt:lpstr>D. Communicating in the Diverse Workplace (cont’d)</vt:lpstr>
      <vt:lpstr>D. Communicating in the Diverse Workplace (cont’d)</vt:lpstr>
    </vt:vector>
  </TitlesOfParts>
  <Company>TAMU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5 - ADMINISTRATION</dc:title>
  <dc:creator>Mary-Hogan</dc:creator>
  <cp:lastModifiedBy>lb</cp:lastModifiedBy>
  <cp:revision>19</cp:revision>
  <dcterms:created xsi:type="dcterms:W3CDTF">2009-01-26T17:48:20Z</dcterms:created>
  <dcterms:modified xsi:type="dcterms:W3CDTF">2009-08-04T16:23:46Z</dcterms:modified>
</cp:coreProperties>
</file>